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nton" charset="1" panose="00000500000000000000"/>
      <p:regular r:id="rId10"/>
    </p:embeddedFont>
    <p:embeddedFont>
      <p:font typeface="Anton Italics" charset="1" panose="00000500000000000000"/>
      <p:regular r:id="rId11"/>
    </p:embeddedFont>
    <p:embeddedFont>
      <p:font typeface="Roboto" charset="1" panose="02000000000000000000"/>
      <p:regular r:id="rId12"/>
    </p:embeddedFont>
    <p:embeddedFont>
      <p:font typeface="Roboto Bold" charset="1" panose="02000000000000000000"/>
      <p:regular r:id="rId13"/>
    </p:embeddedFont>
    <p:embeddedFont>
      <p:font typeface="Roboto Italics" charset="1" panose="02000000000000000000"/>
      <p:regular r:id="rId14"/>
    </p:embeddedFont>
    <p:embeddedFont>
      <p:font typeface="Roboto Bold Italics" charset="1" panose="02000000000000000000"/>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8875" t="0" r="423" b="0"/>
          <a:stretch>
            <a:fillRect/>
          </a:stretch>
        </p:blipFill>
        <p:spPr>
          <a:xfrm flipH="false" flipV="false" rot="0">
            <a:off x="0" y="0"/>
            <a:ext cx="11258652" cy="7385726"/>
          </a:xfrm>
          <a:prstGeom prst="rect">
            <a:avLst/>
          </a:prstGeom>
        </p:spPr>
      </p:pic>
      <p:sp>
        <p:nvSpPr>
          <p:cNvPr name="AutoShape 3" id="3"/>
          <p:cNvSpPr/>
          <p:nvPr/>
        </p:nvSpPr>
        <p:spPr>
          <a:xfrm rot="0">
            <a:off x="15028900" y="1511479"/>
            <a:ext cx="3259100" cy="881654"/>
          </a:xfrm>
          <a:prstGeom prst="rect">
            <a:avLst/>
          </a:prstGeom>
          <a:solidFill>
            <a:srgbClr val="F08EB5"/>
          </a:solidFill>
        </p:spPr>
      </p:sp>
      <p:sp>
        <p:nvSpPr>
          <p:cNvPr name="TextBox 4" id="4"/>
          <p:cNvSpPr txBox="true"/>
          <p:nvPr/>
        </p:nvSpPr>
        <p:spPr>
          <a:xfrm rot="0">
            <a:off x="9764052" y="5164623"/>
            <a:ext cx="8019805" cy="3935401"/>
          </a:xfrm>
          <a:prstGeom prst="rect">
            <a:avLst/>
          </a:prstGeom>
        </p:spPr>
        <p:txBody>
          <a:bodyPr anchor="t" rtlCol="false" tIns="0" lIns="0" bIns="0" rIns="0">
            <a:spAutoFit/>
          </a:bodyPr>
          <a:lstStyle/>
          <a:p>
            <a:pPr>
              <a:lnSpc>
                <a:spcPts val="10366"/>
              </a:lnSpc>
            </a:pPr>
            <a:r>
              <a:rPr lang="en-US" sz="8638">
                <a:solidFill>
                  <a:srgbClr val="752D5E"/>
                </a:solidFill>
                <a:latin typeface="Anton"/>
              </a:rPr>
              <a:t>Cáncer en tiempos de </a:t>
            </a:r>
          </a:p>
          <a:p>
            <a:pPr>
              <a:lnSpc>
                <a:spcPts val="10366"/>
              </a:lnSpc>
            </a:pPr>
            <a:r>
              <a:rPr lang="en-US" sz="8638">
                <a:solidFill>
                  <a:srgbClr val="752D5E"/>
                </a:solidFill>
                <a:latin typeface="Anton"/>
              </a:rPr>
              <a:t>Covid-19</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304553" y="147046"/>
            <a:ext cx="2954546" cy="881654"/>
          </a:xfrm>
          <a:prstGeom prst="rect">
            <a:avLst/>
          </a:prstGeom>
          <a:solidFill>
            <a:srgbClr val="F08EB5"/>
          </a:solidFill>
        </p:spPr>
      </p:sp>
      <p:grpSp>
        <p:nvGrpSpPr>
          <p:cNvPr name="Group 3" id="3"/>
          <p:cNvGrpSpPr/>
          <p:nvPr/>
        </p:nvGrpSpPr>
        <p:grpSpPr>
          <a:xfrm rot="0">
            <a:off x="8636411" y="1072417"/>
            <a:ext cx="8115300" cy="6382526"/>
            <a:chOff x="0" y="0"/>
            <a:chExt cx="10820400" cy="8510034"/>
          </a:xfrm>
        </p:grpSpPr>
        <p:sp>
          <p:nvSpPr>
            <p:cNvPr name="TextBox 4" id="4"/>
            <p:cNvSpPr txBox="true"/>
            <p:nvPr/>
          </p:nvSpPr>
          <p:spPr>
            <a:xfrm rot="0">
              <a:off x="0" y="0"/>
              <a:ext cx="10820400" cy="1925014"/>
            </a:xfrm>
            <a:prstGeom prst="rect">
              <a:avLst/>
            </a:prstGeom>
          </p:spPr>
          <p:txBody>
            <a:bodyPr anchor="t" rtlCol="false" tIns="0" lIns="0" bIns="0" rIns="0">
              <a:spAutoFit/>
            </a:bodyPr>
            <a:lstStyle/>
            <a:p>
              <a:pPr>
                <a:lnSpc>
                  <a:spcPts val="11400"/>
                </a:lnSpc>
              </a:pPr>
              <a:r>
                <a:rPr lang="en-US" sz="9500">
                  <a:solidFill>
                    <a:srgbClr val="752D5E"/>
                  </a:solidFill>
                  <a:latin typeface="Anton"/>
                </a:rPr>
                <a:t>Rodolfo Vilela</a:t>
              </a:r>
            </a:p>
          </p:txBody>
        </p:sp>
        <p:sp>
          <p:nvSpPr>
            <p:cNvPr name="TextBox 5" id="5"/>
            <p:cNvSpPr txBox="true"/>
            <p:nvPr/>
          </p:nvSpPr>
          <p:spPr>
            <a:xfrm rot="0">
              <a:off x="0" y="7872887"/>
              <a:ext cx="10820400" cy="637147"/>
            </a:xfrm>
            <a:prstGeom prst="rect">
              <a:avLst/>
            </a:prstGeom>
          </p:spPr>
          <p:txBody>
            <a:bodyPr anchor="t" rtlCol="false" tIns="0" lIns="0" bIns="0" rIns="0">
              <a:spAutoFit/>
            </a:bodyPr>
            <a:lstStyle/>
            <a:p>
              <a:pPr>
                <a:lnSpc>
                  <a:spcPts val="3919"/>
                </a:lnSpc>
              </a:pPr>
            </a:p>
          </p:txBody>
        </p:sp>
      </p:grpSp>
      <p:pic>
        <p:nvPicPr>
          <p:cNvPr name="Picture 6" id="6"/>
          <p:cNvPicPr>
            <a:picLocks noChangeAspect="true"/>
          </p:cNvPicPr>
          <p:nvPr/>
        </p:nvPicPr>
        <p:blipFill>
          <a:blip r:embed="rId2"/>
          <a:srcRect l="5463" t="6575" r="0" b="6575"/>
          <a:stretch>
            <a:fillRect/>
          </a:stretch>
        </p:blipFill>
        <p:spPr>
          <a:xfrm flipH="false" flipV="false" rot="0">
            <a:off x="0" y="2747435"/>
            <a:ext cx="7783358" cy="5850356"/>
          </a:xfrm>
          <a:prstGeom prst="rect">
            <a:avLst/>
          </a:prstGeom>
        </p:spPr>
      </p:pic>
      <p:sp>
        <p:nvSpPr>
          <p:cNvPr name="TextBox 7" id="7"/>
          <p:cNvSpPr txBox="true"/>
          <p:nvPr/>
        </p:nvSpPr>
        <p:spPr>
          <a:xfrm rot="0">
            <a:off x="8216895" y="3135673"/>
            <a:ext cx="8954333" cy="6608624"/>
          </a:xfrm>
          <a:prstGeom prst="rect">
            <a:avLst/>
          </a:prstGeom>
        </p:spPr>
        <p:txBody>
          <a:bodyPr anchor="t" rtlCol="false" tIns="0" lIns="0" bIns="0" rIns="0">
            <a:spAutoFit/>
          </a:bodyPr>
          <a:lstStyle/>
          <a:p>
            <a:pPr algn="ctr">
              <a:lnSpc>
                <a:spcPts val="4747"/>
              </a:lnSpc>
            </a:pPr>
            <a:r>
              <a:rPr lang="en-US" sz="3391">
                <a:solidFill>
                  <a:srgbClr val="752D5E"/>
                </a:solidFill>
                <a:latin typeface="Open Sans"/>
              </a:rPr>
              <a:t>Rodolfo fue diagnosticado con leucemia. Pasó por un procedimiento de trasplante de médula ósea. La enfermedad de injerto contra huesped ligada a trasplante se complicó. La falta de comunicación, coordinación y burocracia demoraron el tratamiento que podía salvarle la vida.</a:t>
            </a:r>
          </a:p>
          <a:p>
            <a:pPr algn="ctr">
              <a:lnSpc>
                <a:spcPts val="4747"/>
              </a:lnSpc>
            </a:pPr>
          </a:p>
          <a:p>
            <a:pPr algn="ctr">
              <a:lnSpc>
                <a:spcPts val="4747"/>
              </a:lnSpc>
            </a:pPr>
            <a:r>
              <a:rPr lang="en-US" sz="3391">
                <a:solidFill>
                  <a:srgbClr val="752D5E"/>
                </a:solidFill>
                <a:latin typeface="Open Sans"/>
              </a:rPr>
              <a:t>Rodolfo</a:t>
            </a:r>
            <a:r>
              <a:rPr lang="en-US" sz="3391">
                <a:solidFill>
                  <a:srgbClr val="752D5E"/>
                </a:solidFill>
                <a:latin typeface="Open Sans"/>
              </a:rPr>
              <a:t> falleció el mismo día que aceptaron darle el tratamiento, despues de meses de buscarlo.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0" y="1511479"/>
            <a:ext cx="3259100" cy="881654"/>
          </a:xfrm>
          <a:prstGeom prst="rect">
            <a:avLst/>
          </a:prstGeom>
          <a:solidFill>
            <a:srgbClr val="F08EB5"/>
          </a:solidFill>
        </p:spPr>
      </p:sp>
      <p:grpSp>
        <p:nvGrpSpPr>
          <p:cNvPr name="Group 3" id="3"/>
          <p:cNvGrpSpPr/>
          <p:nvPr/>
        </p:nvGrpSpPr>
        <p:grpSpPr>
          <a:xfrm rot="0">
            <a:off x="8636411" y="350536"/>
            <a:ext cx="8115300" cy="7826286"/>
            <a:chOff x="0" y="0"/>
            <a:chExt cx="10820400" cy="10435048"/>
          </a:xfrm>
        </p:grpSpPr>
        <p:sp>
          <p:nvSpPr>
            <p:cNvPr name="TextBox 4" id="4"/>
            <p:cNvSpPr txBox="true"/>
            <p:nvPr/>
          </p:nvSpPr>
          <p:spPr>
            <a:xfrm rot="0">
              <a:off x="0" y="0"/>
              <a:ext cx="10820400" cy="3850028"/>
            </a:xfrm>
            <a:prstGeom prst="rect">
              <a:avLst/>
            </a:prstGeom>
          </p:spPr>
          <p:txBody>
            <a:bodyPr anchor="t" rtlCol="false" tIns="0" lIns="0" bIns="0" rIns="0">
              <a:spAutoFit/>
            </a:bodyPr>
            <a:lstStyle/>
            <a:p>
              <a:pPr>
                <a:lnSpc>
                  <a:spcPts val="11400"/>
                </a:lnSpc>
              </a:pPr>
              <a:r>
                <a:rPr lang="en-US" sz="9500">
                  <a:solidFill>
                    <a:srgbClr val="752D5E"/>
                  </a:solidFill>
                  <a:latin typeface="Anton"/>
                </a:rPr>
                <a:t>Violeta Solórzano</a:t>
              </a:r>
            </a:p>
          </p:txBody>
        </p:sp>
        <p:sp>
          <p:nvSpPr>
            <p:cNvPr name="TextBox 5" id="5"/>
            <p:cNvSpPr txBox="true"/>
            <p:nvPr/>
          </p:nvSpPr>
          <p:spPr>
            <a:xfrm rot="0">
              <a:off x="0" y="9797901"/>
              <a:ext cx="10820400" cy="637147"/>
            </a:xfrm>
            <a:prstGeom prst="rect">
              <a:avLst/>
            </a:prstGeom>
          </p:spPr>
          <p:txBody>
            <a:bodyPr anchor="t" rtlCol="false" tIns="0" lIns="0" bIns="0" rIns="0">
              <a:spAutoFit/>
            </a:bodyPr>
            <a:lstStyle/>
            <a:p>
              <a:pPr>
                <a:lnSpc>
                  <a:spcPts val="3919"/>
                </a:lnSpc>
              </a:pPr>
            </a:p>
          </p:txBody>
        </p:sp>
      </p:grpSp>
      <p:pic>
        <p:nvPicPr>
          <p:cNvPr name="Picture 6" id="6"/>
          <p:cNvPicPr>
            <a:picLocks noChangeAspect="true"/>
          </p:cNvPicPr>
          <p:nvPr/>
        </p:nvPicPr>
        <p:blipFill>
          <a:blip r:embed="rId2"/>
          <a:srcRect l="0" t="0" r="0" b="0"/>
          <a:stretch>
            <a:fillRect/>
          </a:stretch>
        </p:blipFill>
        <p:spPr>
          <a:xfrm flipH="false" flipV="false" rot="0">
            <a:off x="1028700" y="2769455"/>
            <a:ext cx="7126590" cy="4748091"/>
          </a:xfrm>
          <a:prstGeom prst="rect">
            <a:avLst/>
          </a:prstGeom>
        </p:spPr>
      </p:pic>
      <p:sp>
        <p:nvSpPr>
          <p:cNvPr name="TextBox 7" id="7"/>
          <p:cNvSpPr txBox="true"/>
          <p:nvPr/>
        </p:nvSpPr>
        <p:spPr>
          <a:xfrm rot="0">
            <a:off x="8636411" y="3248065"/>
            <a:ext cx="9075538" cy="5674486"/>
          </a:xfrm>
          <a:prstGeom prst="rect">
            <a:avLst/>
          </a:prstGeom>
        </p:spPr>
        <p:txBody>
          <a:bodyPr anchor="t" rtlCol="false" tIns="0" lIns="0" bIns="0" rIns="0">
            <a:spAutoFit/>
          </a:bodyPr>
          <a:lstStyle/>
          <a:p>
            <a:pPr algn="ctr">
              <a:lnSpc>
                <a:spcPts val="6411"/>
              </a:lnSpc>
            </a:pPr>
            <a:r>
              <a:rPr lang="en-US" sz="4579">
                <a:solidFill>
                  <a:srgbClr val="752D5E"/>
                </a:solidFill>
                <a:latin typeface="Open Sans"/>
              </a:rPr>
              <a:t>Fue diagnosticada con un tumor en el útero, su cirugía fue programada unos días antes de ser declarada la cuarentena nacional. No le dieron opciones. Violeta falleció el 18 de Mayo en espera de su cirugía.</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1028700"/>
            <a:ext cx="5253732" cy="8422817"/>
          </a:xfrm>
          <a:prstGeom prst="rect">
            <a:avLst/>
          </a:prstGeom>
        </p:spPr>
      </p:pic>
      <p:sp>
        <p:nvSpPr>
          <p:cNvPr name="TextBox 3" id="3"/>
          <p:cNvSpPr txBox="true"/>
          <p:nvPr/>
        </p:nvSpPr>
        <p:spPr>
          <a:xfrm rot="0">
            <a:off x="7993465" y="3209581"/>
            <a:ext cx="7798085" cy="4191641"/>
          </a:xfrm>
          <a:prstGeom prst="rect">
            <a:avLst/>
          </a:prstGeom>
        </p:spPr>
        <p:txBody>
          <a:bodyPr anchor="t" rtlCol="false" tIns="0" lIns="0" bIns="0" rIns="0">
            <a:spAutoFit/>
          </a:bodyPr>
          <a:lstStyle/>
          <a:p>
            <a:pPr algn="ctr">
              <a:lnSpc>
                <a:spcPts val="11200"/>
              </a:lnSpc>
            </a:pPr>
            <a:r>
              <a:rPr lang="en-US" sz="8000">
                <a:solidFill>
                  <a:srgbClr val="752D5E"/>
                </a:solidFill>
                <a:latin typeface="Anton"/>
              </a:rPr>
              <a:t>El sistema de salud desde los ojos del paciente</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TextBox 2" id="2"/>
          <p:cNvSpPr txBox="true"/>
          <p:nvPr/>
        </p:nvSpPr>
        <p:spPr>
          <a:xfrm rot="0">
            <a:off x="2253796" y="3000942"/>
            <a:ext cx="13780408" cy="3687715"/>
          </a:xfrm>
          <a:prstGeom prst="rect">
            <a:avLst/>
          </a:prstGeom>
        </p:spPr>
        <p:txBody>
          <a:bodyPr anchor="t" rtlCol="false" tIns="0" lIns="0" bIns="0" rIns="0">
            <a:spAutoFit/>
          </a:bodyPr>
          <a:lstStyle/>
          <a:p>
            <a:pPr algn="ctr">
              <a:lnSpc>
                <a:spcPts val="9679"/>
              </a:lnSpc>
              <a:spcBef>
                <a:spcPct val="0"/>
              </a:spcBef>
            </a:pPr>
            <a:r>
              <a:rPr lang="en-US" sz="8065">
                <a:solidFill>
                  <a:srgbClr val="752D5E"/>
                </a:solidFill>
                <a:latin typeface="Anton"/>
              </a:rPr>
              <a:t>¿Qué nos dicen los resultados preliminares de la encuesta nacional?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4834" r="0" b="0"/>
          <a:stretch>
            <a:fillRect/>
          </a:stretch>
        </p:blipFill>
        <p:spPr>
          <a:xfrm flipH="false" flipV="false" rot="0">
            <a:off x="1767116" y="787588"/>
            <a:ext cx="14753768" cy="9178096"/>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22584" y="226836"/>
            <a:ext cx="15042833" cy="9833327"/>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267512" y="0"/>
            <a:ext cx="15752976" cy="10287000"/>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47898" y="178015"/>
            <a:ext cx="15290234" cy="9995050"/>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89230" y="270402"/>
            <a:ext cx="15323196" cy="10016598"/>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304553" y="147046"/>
            <a:ext cx="2954546" cy="881654"/>
          </a:xfrm>
          <a:prstGeom prst="rect">
            <a:avLst/>
          </a:prstGeom>
          <a:solidFill>
            <a:srgbClr val="F08EB5"/>
          </a:solidFill>
        </p:spPr>
      </p:sp>
      <p:grpSp>
        <p:nvGrpSpPr>
          <p:cNvPr name="Group 3" id="3"/>
          <p:cNvGrpSpPr/>
          <p:nvPr/>
        </p:nvGrpSpPr>
        <p:grpSpPr>
          <a:xfrm rot="0">
            <a:off x="8636411" y="1072417"/>
            <a:ext cx="8115300" cy="6382526"/>
            <a:chOff x="0" y="0"/>
            <a:chExt cx="10820400" cy="8510034"/>
          </a:xfrm>
        </p:grpSpPr>
        <p:sp>
          <p:nvSpPr>
            <p:cNvPr name="TextBox 4" id="4"/>
            <p:cNvSpPr txBox="true"/>
            <p:nvPr/>
          </p:nvSpPr>
          <p:spPr>
            <a:xfrm rot="0">
              <a:off x="0" y="0"/>
              <a:ext cx="10820400" cy="1925014"/>
            </a:xfrm>
            <a:prstGeom prst="rect">
              <a:avLst/>
            </a:prstGeom>
          </p:spPr>
          <p:txBody>
            <a:bodyPr anchor="t" rtlCol="false" tIns="0" lIns="0" bIns="0" rIns="0">
              <a:spAutoFit/>
            </a:bodyPr>
            <a:lstStyle/>
            <a:p>
              <a:pPr>
                <a:lnSpc>
                  <a:spcPts val="11400"/>
                </a:lnSpc>
              </a:pPr>
              <a:r>
                <a:rPr lang="en-US" sz="9500">
                  <a:solidFill>
                    <a:srgbClr val="752D5E"/>
                  </a:solidFill>
                  <a:latin typeface="Anton"/>
                </a:rPr>
                <a:t>Rodrigo Málaga</a:t>
              </a:r>
            </a:p>
          </p:txBody>
        </p:sp>
        <p:sp>
          <p:nvSpPr>
            <p:cNvPr name="TextBox 5" id="5"/>
            <p:cNvSpPr txBox="true"/>
            <p:nvPr/>
          </p:nvSpPr>
          <p:spPr>
            <a:xfrm rot="0">
              <a:off x="0" y="7872887"/>
              <a:ext cx="10820400" cy="637147"/>
            </a:xfrm>
            <a:prstGeom prst="rect">
              <a:avLst/>
            </a:prstGeom>
          </p:spPr>
          <p:txBody>
            <a:bodyPr anchor="t" rtlCol="false" tIns="0" lIns="0" bIns="0" rIns="0">
              <a:spAutoFit/>
            </a:bodyPr>
            <a:lstStyle/>
            <a:p>
              <a:pPr>
                <a:lnSpc>
                  <a:spcPts val="3919"/>
                </a:lnSpc>
              </a:pPr>
            </a:p>
          </p:txBody>
        </p:sp>
      </p:grpSp>
      <p:pic>
        <p:nvPicPr>
          <p:cNvPr name="Picture 6" id="6"/>
          <p:cNvPicPr>
            <a:picLocks noChangeAspect="true"/>
          </p:cNvPicPr>
          <p:nvPr/>
        </p:nvPicPr>
        <p:blipFill>
          <a:blip r:embed="rId2"/>
          <a:srcRect l="413" t="9475" r="413" b="0"/>
          <a:stretch>
            <a:fillRect/>
          </a:stretch>
        </p:blipFill>
        <p:spPr>
          <a:xfrm flipH="false" flipV="false" rot="0">
            <a:off x="1028700" y="1280528"/>
            <a:ext cx="7126590" cy="8673444"/>
          </a:xfrm>
          <a:prstGeom prst="rect">
            <a:avLst/>
          </a:prstGeom>
        </p:spPr>
      </p:pic>
      <p:sp>
        <p:nvSpPr>
          <p:cNvPr name="TextBox 7" id="7"/>
          <p:cNvSpPr txBox="true"/>
          <p:nvPr/>
        </p:nvSpPr>
        <p:spPr>
          <a:xfrm rot="0">
            <a:off x="8636411" y="2652185"/>
            <a:ext cx="9075538" cy="7301786"/>
          </a:xfrm>
          <a:prstGeom prst="rect">
            <a:avLst/>
          </a:prstGeom>
        </p:spPr>
        <p:txBody>
          <a:bodyPr anchor="t" rtlCol="false" tIns="0" lIns="0" bIns="0" rIns="0">
            <a:spAutoFit/>
          </a:bodyPr>
          <a:lstStyle/>
          <a:p>
            <a:pPr algn="ctr">
              <a:lnSpc>
                <a:spcPts val="6411"/>
              </a:lnSpc>
            </a:pPr>
            <a:r>
              <a:rPr lang="en-US" sz="4579">
                <a:solidFill>
                  <a:srgbClr val="752D5E"/>
                </a:solidFill>
                <a:latin typeface="Open Sans"/>
              </a:rPr>
              <a:t>Rodrigo fue diagnosticado con Leucemia en su último año de colegio, gracias a la buena gestión de ESSALUD logró ir a Miami para poder recibir la médula de un donante anónimo ubicado en ese país. Hoy en día Rodrigo está bien y pudo graduarse del colegio.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DAEBDhX3J5I</dc:identifier>
  <dcterms:modified xsi:type="dcterms:W3CDTF">2011-08-01T06:04:30Z</dcterms:modified>
  <cp:revision>1</cp:revision>
  <dc:title>Light Blue and Coral Marketing Strategy Presentation</dc:title>
</cp:coreProperties>
</file>